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4" d="100"/>
          <a:sy n="84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ares Makki" userId="d0c14dd2-ce13-49c4-820b-c6a5e60d5a8d" providerId="ADAL" clId="{B83A6C1E-135C-4608-934D-E0A9225B3EB3}"/>
    <pc:docChg chg="custSel addSld modSld">
      <pc:chgData name="Fares Makki" userId="d0c14dd2-ce13-49c4-820b-c6a5e60d5a8d" providerId="ADAL" clId="{B83A6C1E-135C-4608-934D-E0A9225B3EB3}" dt="2025-06-17T09:17:17.788" v="668" actId="27636"/>
      <pc:docMkLst>
        <pc:docMk/>
      </pc:docMkLst>
      <pc:sldChg chg="modSp mod">
        <pc:chgData name="Fares Makki" userId="d0c14dd2-ce13-49c4-820b-c6a5e60d5a8d" providerId="ADAL" clId="{B83A6C1E-135C-4608-934D-E0A9225B3EB3}" dt="2025-06-17T09:14:51.683" v="321" actId="20577"/>
        <pc:sldMkLst>
          <pc:docMk/>
          <pc:sldMk cId="1484149134" sldId="272"/>
        </pc:sldMkLst>
        <pc:spChg chg="mod">
          <ac:chgData name="Fares Makki" userId="d0c14dd2-ce13-49c4-820b-c6a5e60d5a8d" providerId="ADAL" clId="{B83A6C1E-135C-4608-934D-E0A9225B3EB3}" dt="2025-06-17T09:14:51.683" v="321" actId="20577"/>
          <ac:spMkLst>
            <pc:docMk/>
            <pc:sldMk cId="1484149134" sldId="272"/>
            <ac:spMk id="3" creationId="{2C900A28-BD39-D085-53B7-0440E21235D0}"/>
          </ac:spMkLst>
        </pc:spChg>
      </pc:sldChg>
      <pc:sldChg chg="modSp new mod">
        <pc:chgData name="Fares Makki" userId="d0c14dd2-ce13-49c4-820b-c6a5e60d5a8d" providerId="ADAL" clId="{B83A6C1E-135C-4608-934D-E0A9225B3EB3}" dt="2025-06-17T09:17:17.788" v="668" actId="27636"/>
        <pc:sldMkLst>
          <pc:docMk/>
          <pc:sldMk cId="4184947853" sldId="273"/>
        </pc:sldMkLst>
        <pc:spChg chg="mod">
          <ac:chgData name="Fares Makki" userId="d0c14dd2-ce13-49c4-820b-c6a5e60d5a8d" providerId="ADAL" clId="{B83A6C1E-135C-4608-934D-E0A9225B3EB3}" dt="2025-06-17T09:14:57.909" v="335" actId="20577"/>
          <ac:spMkLst>
            <pc:docMk/>
            <pc:sldMk cId="4184947853" sldId="273"/>
            <ac:spMk id="2" creationId="{B763F8C7-020B-BD6A-1AA1-DB9E528C8072}"/>
          </ac:spMkLst>
        </pc:spChg>
        <pc:spChg chg="mod">
          <ac:chgData name="Fares Makki" userId="d0c14dd2-ce13-49c4-820b-c6a5e60d5a8d" providerId="ADAL" clId="{B83A6C1E-135C-4608-934D-E0A9225B3EB3}" dt="2025-06-17T09:17:17.788" v="668" actId="27636"/>
          <ac:spMkLst>
            <pc:docMk/>
            <pc:sldMk cId="4184947853" sldId="273"/>
            <ac:spMk id="3" creationId="{B870DB38-4072-DE68-B67F-F64ADE8439E9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C8DB43-258E-4B12-8D56-32E471CF9F72}" type="datetimeFigureOut">
              <a:rPr lang="sv-SE" smtClean="0"/>
              <a:t>2025-06-17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DC8716-A212-4081-8B62-7924788534DB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788790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7A8DFCC-E066-4C67-A1D5-C7B577F0FB85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01175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0389B6E-78C1-A252-413E-9D158A22BB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DBF8656-831C-B714-74E3-4F8AB0AE25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14797B9-BBE8-587F-0418-E937CDB09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F8B20-406F-4C14-A303-D1AE8D22E305}" type="datetimeFigureOut">
              <a:rPr lang="sv-SE" smtClean="0"/>
              <a:t>2025-06-17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347922D0-A158-6600-0FB8-388393FACC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D32786D-6006-FBB3-0D11-66CFE96C7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C0E6-C072-4BDF-BD5A-DCF4363A9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4191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217A188-0B99-7109-1D26-6BFF636A5D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041672F6-3AF1-BACC-84DC-B4FABAEBAB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E973D03-914F-749A-9F85-EFE6B772AA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F8B20-406F-4C14-A303-D1AE8D22E305}" type="datetimeFigureOut">
              <a:rPr lang="sv-SE" smtClean="0"/>
              <a:t>2025-06-17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7DEEFF1-0EFF-8D16-FE94-FB92AD2E3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779C31CA-42F7-C6F1-837A-16C432846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C0E6-C072-4BDF-BD5A-DCF4363A9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49175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CB1599F1-CE3A-A802-49E9-752D7C45BC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98219170-355C-6855-DEF5-1BD218780E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040617A7-49C2-A097-529D-5B82FA4F6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F8B20-406F-4C14-A303-D1AE8D22E305}" type="datetimeFigureOut">
              <a:rPr lang="sv-SE" smtClean="0"/>
              <a:t>2025-06-17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B1750BC-4647-E7D8-1F33-069E7A907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879C9DC8-481B-5895-DC8C-17F2B4C6F7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C0E6-C072-4BDF-BD5A-DCF4363A9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220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400871-C252-A397-EF06-205A71C2E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DA56F86-4242-B80C-293D-C4F60DD25F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4F0E57F-CA7B-3DDB-9021-A5D3A29F3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F8B20-406F-4C14-A303-D1AE8D22E305}" type="datetimeFigureOut">
              <a:rPr lang="sv-SE" smtClean="0"/>
              <a:t>2025-06-17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FB97DA1-92FF-5AE5-0BA9-75DB871FC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CF067281-354E-06BF-DD06-8B503EB159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C0E6-C072-4BDF-BD5A-DCF4363A9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74736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A28789-1352-5D60-0055-2CDA3BFC0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0241F580-EFDD-C916-601F-FE55F7B282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310A70C9-5FCC-243E-82F1-D140EB23A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F8B20-406F-4C14-A303-D1AE8D22E305}" type="datetimeFigureOut">
              <a:rPr lang="sv-SE" smtClean="0"/>
              <a:t>2025-06-17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54370234-1BC4-FB4F-0355-270CA9ADE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8DD3482-5F01-6E4D-0478-CB3E5A31A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C0E6-C072-4BDF-BD5A-DCF4363A9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72774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AED1E6D-96C4-96BD-598E-572599CF72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02D4F69-AA14-0A28-0CE6-309EE58864D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370B4CC-C7A8-75B3-2A9C-E38D810F7A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DA867B-FC7A-EE91-1FF5-3D9C977458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F8B20-406F-4C14-A303-D1AE8D22E305}" type="datetimeFigureOut">
              <a:rPr lang="sv-SE" smtClean="0"/>
              <a:t>2025-06-17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609424C0-87FD-9358-AE97-641C622795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2F4B74EE-0607-2B5B-1417-D61CC7398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C0E6-C072-4BDF-BD5A-DCF4363A9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56268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1F6F73A-89E5-A7EB-985C-11C282FAAE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E149155-301F-D23B-DCD2-41ED56819D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F4F1B85D-A832-523C-F4FD-62DFFB97FD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5F91B42-1C60-11B6-C6DF-62C8C194E0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357D2E5B-3FC1-7861-82CE-FD79682FDC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A3FBC3D-9338-D95B-FB0A-7E2C746CA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F8B20-406F-4C14-A303-D1AE8D22E305}" type="datetimeFigureOut">
              <a:rPr lang="sv-SE" smtClean="0"/>
              <a:t>2025-06-17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0EDF919-FFA3-D60C-C56D-B8BB4048F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76C96C88-A5A4-BB68-D7A6-09D0EE8EE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C0E6-C072-4BDF-BD5A-DCF4363A9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726668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E74319B-3989-74B4-CFE7-528CA6CCB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9507E800-475A-A9BB-0AFB-8E9ACEFFAE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F8B20-406F-4C14-A303-D1AE8D22E305}" type="datetimeFigureOut">
              <a:rPr lang="sv-SE" smtClean="0"/>
              <a:t>2025-06-17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530EA29E-BC31-7848-72F2-13FCEE3DD5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28301EBC-1BD0-E89F-3019-5D8ABC6B8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C0E6-C072-4BDF-BD5A-DCF4363A9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6346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33FF134-013F-E44A-EA88-3993D9AB9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F8B20-406F-4C14-A303-D1AE8D22E305}" type="datetimeFigureOut">
              <a:rPr lang="sv-SE" smtClean="0"/>
              <a:t>2025-06-17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27998EAD-EB49-49B0-66D8-47760AF50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135CD573-D8E6-2FD0-A792-F1CE41EE1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C0E6-C072-4BDF-BD5A-DCF4363A9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59184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407B8B-685F-D93F-0B68-09C3166D1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5341FEF9-2126-A0BE-5A49-4D5C8B826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670CC18-A015-584C-3BAA-106CB2CD2D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EE2EDAE-771F-DD7E-BEF6-1F442D3D8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F8B20-406F-4C14-A303-D1AE8D22E305}" type="datetimeFigureOut">
              <a:rPr lang="sv-SE" smtClean="0"/>
              <a:t>2025-06-17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8D79C12-7591-9AD7-B4ED-82AA3B6EC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DAB829F-4044-9232-CAA8-7D55BBF82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C0E6-C072-4BDF-BD5A-DCF4363A9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9983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D78C5C0-1BF8-1771-F398-B732015159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C6C10A92-4310-D174-9429-B858220279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27712DFC-6C1C-CB66-B418-99528E70BA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11C87A14-3836-7635-B78A-2E9BCEBAE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F8B20-406F-4C14-A303-D1AE8D22E305}" type="datetimeFigureOut">
              <a:rPr lang="sv-SE" smtClean="0"/>
              <a:t>2025-06-17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9DFA8303-DA5E-648F-D372-70F6D8E13B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E4787C02-4E52-990B-2A45-5EBD5E364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DC0E6-C072-4BDF-BD5A-DCF4363A9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22918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7301F44B-BAFE-DD78-600B-3ECC9C301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BB75EE60-1663-9F2C-41A4-285440E4C4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F997238-5E97-A673-FE6C-CB839DA184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AF8B20-406F-4C14-A303-D1AE8D22E305}" type="datetimeFigureOut">
              <a:rPr lang="sv-SE" smtClean="0"/>
              <a:t>2025-06-17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23928415-40CA-576D-C1BF-5AA36C822D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2440F825-3887-FB8E-54BA-CFD935F9F59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2DC0E6-C072-4BDF-BD5A-DCF4363A965A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280632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C072E1-8C86-903D-A605-B51B89E981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Kemi 1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1D107696-5103-1E42-55E0-C31E9A787F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Vetenskapligt Arbetssätt</a:t>
            </a:r>
          </a:p>
        </p:txBody>
      </p:sp>
    </p:spTree>
    <p:extLst>
      <p:ext uri="{BB962C8B-B14F-4D97-AF65-F5344CB8AC3E}">
        <p14:creationId xmlns:p14="http://schemas.microsoft.com/office/powerpoint/2010/main" val="4061110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4C69119D-9AEC-70AF-CD58-E7CB90831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Att arbeta vetenskapligt </a:t>
            </a: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7861751C-A24B-EEEB-6C43-E45CC65748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41609" y="1825624"/>
            <a:ext cx="5995358" cy="5032375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sv-SE" dirty="0"/>
              <a:t>Frågeställning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Hypotes</a:t>
            </a:r>
          </a:p>
          <a:p>
            <a:pPr lvl="1"/>
            <a:r>
              <a:rPr lang="sv-SE" dirty="0"/>
              <a:t>En kvalificerad förutsägelse om hur något förhåller sig eller fungerar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Testa hypotesen </a:t>
            </a:r>
          </a:p>
          <a:p>
            <a:pPr lvl="1"/>
            <a:r>
              <a:rPr lang="sv-SE" dirty="0"/>
              <a:t>Planera experiment </a:t>
            </a:r>
          </a:p>
          <a:p>
            <a:pPr lvl="1"/>
            <a:r>
              <a:rPr lang="sv-SE" dirty="0"/>
              <a:t>Utföra experiment </a:t>
            </a:r>
          </a:p>
          <a:p>
            <a:pPr lvl="1"/>
            <a:r>
              <a:rPr lang="sv-SE" dirty="0"/>
              <a:t>Ta observationer </a:t>
            </a:r>
          </a:p>
          <a:p>
            <a:pPr marL="514350" indent="-514350">
              <a:buFont typeface="+mj-lt"/>
              <a:buAutoNum type="arabicPeriod"/>
            </a:pPr>
            <a:r>
              <a:rPr lang="sv-SE" dirty="0"/>
              <a:t>Formulera en teori </a:t>
            </a:r>
          </a:p>
          <a:p>
            <a:pPr lvl="1"/>
            <a:r>
              <a:rPr lang="sv-SE" dirty="0"/>
              <a:t>En förklarning som är baserad på fakta </a:t>
            </a:r>
          </a:p>
          <a:p>
            <a:pPr lvl="1"/>
            <a:r>
              <a:rPr lang="sv-SE" dirty="0"/>
              <a:t>Håller även när experimenten upprepas och resultaten granskas av oberoende forskare </a:t>
            </a:r>
          </a:p>
        </p:txBody>
      </p:sp>
      <p:sp>
        <p:nvSpPr>
          <p:cNvPr id="7" name="Pil: högerböjd 6">
            <a:extLst>
              <a:ext uri="{FF2B5EF4-FFF2-40B4-BE49-F238E27FC236}">
                <a16:creationId xmlns:a16="http://schemas.microsoft.com/office/drawing/2014/main" id="{4EE89F4A-F4B9-D67D-5643-0D17EB887000}"/>
              </a:ext>
            </a:extLst>
          </p:cNvPr>
          <p:cNvSpPr/>
          <p:nvPr/>
        </p:nvSpPr>
        <p:spPr>
          <a:xfrm rot="10800000" flipH="1">
            <a:off x="1714501" y="2257425"/>
            <a:ext cx="1104899" cy="1571625"/>
          </a:xfrm>
          <a:prstGeom prst="curvedRightArrow">
            <a:avLst>
              <a:gd name="adj1" fmla="val 25000"/>
              <a:gd name="adj2" fmla="val 53476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8" name="Pil: högerböjd 7">
            <a:extLst>
              <a:ext uri="{FF2B5EF4-FFF2-40B4-BE49-F238E27FC236}">
                <a16:creationId xmlns:a16="http://schemas.microsoft.com/office/drawing/2014/main" id="{4B56E619-7A7D-0B92-092B-F6B712977090}"/>
              </a:ext>
            </a:extLst>
          </p:cNvPr>
          <p:cNvSpPr/>
          <p:nvPr/>
        </p:nvSpPr>
        <p:spPr>
          <a:xfrm>
            <a:off x="1695449" y="3555998"/>
            <a:ext cx="1143001" cy="1571625"/>
          </a:xfrm>
          <a:prstGeom prst="curvedRightArrow">
            <a:avLst>
              <a:gd name="adj1" fmla="val 25000"/>
              <a:gd name="adj2" fmla="val 53476"/>
              <a:gd name="adj3" fmla="val 25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>
              <a:solidFill>
                <a:schemeClr val="tx1"/>
              </a:solidFill>
            </a:endParaRP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2F31A0D8-7936-2E96-EBD4-E77A60E626CF}"/>
              </a:ext>
            </a:extLst>
          </p:cNvPr>
          <p:cNvSpPr txBox="1"/>
          <p:nvPr/>
        </p:nvSpPr>
        <p:spPr>
          <a:xfrm>
            <a:off x="114299" y="2676525"/>
            <a:ext cx="1724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Om hypotesen är felaktig 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E8214172-D00D-D1DD-C356-64B6578F5B97}"/>
              </a:ext>
            </a:extLst>
          </p:cNvPr>
          <p:cNvSpPr txBox="1"/>
          <p:nvPr/>
        </p:nvSpPr>
        <p:spPr>
          <a:xfrm>
            <a:off x="104774" y="4062193"/>
            <a:ext cx="17240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Om resultaten var förutsägbar </a:t>
            </a:r>
          </a:p>
        </p:txBody>
      </p:sp>
      <p:pic>
        <p:nvPicPr>
          <p:cNvPr id="1026" name="Picture 2" descr="Biologist Vector Art, Icons, and Graphics for Free Download">
            <a:extLst>
              <a:ext uri="{FF2B5EF4-FFF2-40B4-BE49-F238E27FC236}">
                <a16:creationId xmlns:a16="http://schemas.microsoft.com/office/drawing/2014/main" id="{75B863CE-35A0-4BDB-57DA-E75B3B86AF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6940" y="771524"/>
            <a:ext cx="3570285" cy="3570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285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167C77B-1758-5F88-ED58-B466BDCA9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Planering av ett experiment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0E533E0-90AB-E12E-B9D4-D26189DA7B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SE" dirty="0"/>
              <a:t>Formulera en frågeställning </a:t>
            </a:r>
          </a:p>
          <a:p>
            <a:r>
              <a:rPr lang="sv-SE" dirty="0"/>
              <a:t>Experimentet måste vara reproducerbart </a:t>
            </a:r>
          </a:p>
          <a:p>
            <a:pPr lvl="1"/>
            <a:r>
              <a:rPr lang="sv-SE" dirty="0"/>
              <a:t>Vara tydlig med vad som ska göras och i lämplig ordning </a:t>
            </a:r>
          </a:p>
          <a:p>
            <a:r>
              <a:rPr lang="sv-SE" dirty="0"/>
              <a:t>Bestämma vad som ska observeras </a:t>
            </a:r>
            <a:r>
              <a:rPr lang="sv-SE" b="1" i="1" dirty="0"/>
              <a:t>(beroende variabel)</a:t>
            </a:r>
            <a:r>
              <a:rPr lang="sv-SE" dirty="0"/>
              <a:t>, men också hur och när </a:t>
            </a:r>
          </a:p>
          <a:p>
            <a:r>
              <a:rPr lang="sv-SE" dirty="0"/>
              <a:t>Endast en variabel varieras </a:t>
            </a:r>
            <a:r>
              <a:rPr lang="sv-SE" b="1" i="1" dirty="0"/>
              <a:t>(oberoende variabel) </a:t>
            </a:r>
            <a:r>
              <a:rPr lang="sv-SE" dirty="0"/>
              <a:t>och övriga variabler hålls konstanta </a:t>
            </a:r>
            <a:r>
              <a:rPr lang="sv-SE" b="1" i="1" dirty="0"/>
              <a:t>(kontrollerade variabler) </a:t>
            </a:r>
          </a:p>
          <a:p>
            <a:pPr lvl="1"/>
            <a:r>
              <a:rPr lang="sv-SE" dirty="0"/>
              <a:t>Måste ha en </a:t>
            </a:r>
            <a:r>
              <a:rPr lang="sv-SE" u="sng" dirty="0"/>
              <a:t>kontroll</a:t>
            </a:r>
            <a:r>
              <a:rPr lang="sv-SE" dirty="0"/>
              <a:t> att jämföra med </a:t>
            </a:r>
          </a:p>
          <a:p>
            <a:r>
              <a:rPr lang="sv-SE" dirty="0"/>
              <a:t>Många upprepade försök </a:t>
            </a:r>
            <a:r>
              <a:rPr lang="sv-SE" b="1" i="1" dirty="0"/>
              <a:t>(</a:t>
            </a:r>
            <a:r>
              <a:rPr lang="sv-SE" b="1" i="1" dirty="0" err="1"/>
              <a:t>replikat</a:t>
            </a:r>
            <a:r>
              <a:rPr lang="sv-SE" b="1" i="1" dirty="0"/>
              <a:t>) </a:t>
            </a:r>
          </a:p>
          <a:p>
            <a:r>
              <a:rPr lang="sv-SE" dirty="0"/>
              <a:t>Dokumentering och redovisning </a:t>
            </a:r>
          </a:p>
          <a:p>
            <a:r>
              <a:rPr lang="sv-SE" dirty="0"/>
              <a:t>Utvärdering av experimentet </a:t>
            </a:r>
          </a:p>
        </p:txBody>
      </p:sp>
    </p:spTree>
    <p:extLst>
      <p:ext uri="{BB962C8B-B14F-4D97-AF65-F5344CB8AC3E}">
        <p14:creationId xmlns:p14="http://schemas.microsoft.com/office/powerpoint/2010/main" val="2675961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92E470C-42E4-30CA-A176-B0FF3863AC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Planering av ett experiment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9F4BDB7-89ED-004C-6A4D-7A8D7D2A19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sv-SE" dirty="0"/>
              <a:t>”Ju fler vätebindningar en molekyl kan få, desto högre kokpunkt den har”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dirty="0"/>
              <a:t>Frågeställning: </a:t>
            </a:r>
          </a:p>
          <a:p>
            <a:pPr marL="0" indent="0">
              <a:buNone/>
            </a:pPr>
            <a:r>
              <a:rPr lang="sv-SE" dirty="0"/>
              <a:t>Hypotes: </a:t>
            </a:r>
          </a:p>
          <a:p>
            <a:pPr marL="0" indent="0">
              <a:buNone/>
            </a:pPr>
            <a:r>
              <a:rPr lang="sv-SE" dirty="0"/>
              <a:t>Beroende variabel: </a:t>
            </a:r>
          </a:p>
          <a:p>
            <a:pPr marL="0" indent="0">
              <a:buNone/>
            </a:pPr>
            <a:r>
              <a:rPr lang="sv-SE" dirty="0"/>
              <a:t>Oberoende variabel: </a:t>
            </a:r>
          </a:p>
          <a:p>
            <a:pPr marL="0" indent="0">
              <a:buNone/>
            </a:pPr>
            <a:r>
              <a:rPr lang="sv-SE" dirty="0"/>
              <a:t>Kontroll variabler: 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1855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FBA16F-4277-75A8-BC0F-DF4308679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Utföra experiment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D91791A-EC0F-EE3F-4DAE-9BD89E7762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02096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1C51D68-E952-7D4D-EF35-EA858F1C3A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Dokumentera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C900A28-BD39-D085-53B7-0440E21235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Innan experiment </a:t>
            </a:r>
          </a:p>
          <a:p>
            <a:pPr lvl="1"/>
            <a:r>
              <a:rPr lang="sv-SE" dirty="0"/>
              <a:t>Ställ upp resultats tabellen </a:t>
            </a:r>
          </a:p>
          <a:p>
            <a:pPr lvl="1"/>
            <a:r>
              <a:rPr lang="sv-SE" dirty="0"/>
              <a:t>Tänk på beroende variabeln vs oberoende variabeln </a:t>
            </a:r>
          </a:p>
          <a:p>
            <a:r>
              <a:rPr lang="sv-SE" dirty="0"/>
              <a:t>Under experiment </a:t>
            </a:r>
          </a:p>
          <a:p>
            <a:pPr lvl="1"/>
            <a:r>
              <a:rPr lang="sv-SE" dirty="0"/>
              <a:t>Skriv noggrant resultaten både </a:t>
            </a:r>
            <a:r>
              <a:rPr lang="sv-SE" b="1" u="sng" dirty="0"/>
              <a:t>kvantitativa</a:t>
            </a:r>
            <a:r>
              <a:rPr lang="sv-SE" dirty="0"/>
              <a:t> och </a:t>
            </a:r>
            <a:r>
              <a:rPr lang="sv-SE" b="1" u="sng" dirty="0"/>
              <a:t>kvalitativa</a:t>
            </a:r>
            <a:r>
              <a:rPr lang="sv-SE" dirty="0"/>
              <a:t> </a:t>
            </a:r>
          </a:p>
          <a:p>
            <a:r>
              <a:rPr lang="sv-SE" dirty="0"/>
              <a:t>Efter experiment </a:t>
            </a:r>
          </a:p>
          <a:p>
            <a:pPr lvl="1"/>
            <a:r>
              <a:rPr lang="sv-SE" dirty="0"/>
              <a:t>Labb rapport </a:t>
            </a:r>
          </a:p>
        </p:txBody>
      </p:sp>
    </p:spTree>
    <p:extLst>
      <p:ext uri="{BB962C8B-B14F-4D97-AF65-F5344CB8AC3E}">
        <p14:creationId xmlns:p14="http://schemas.microsoft.com/office/powerpoint/2010/main" val="1484149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B763F8C7-020B-BD6A-1AA1-DB9E528C8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Labb Rapport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870DB38-4072-DE68-B67F-F64ADE843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dirty="0"/>
              <a:t>Alltid skriven i tredje person perspektiv och i då-tiden </a:t>
            </a:r>
          </a:p>
          <a:p>
            <a:r>
              <a:rPr lang="sv-SE" dirty="0"/>
              <a:t>Innehåller följande underrubriker: </a:t>
            </a:r>
          </a:p>
          <a:p>
            <a:pPr lvl="1"/>
            <a:r>
              <a:rPr lang="sv-SE" dirty="0"/>
              <a:t>Frågeställning som rubrik </a:t>
            </a:r>
          </a:p>
          <a:p>
            <a:pPr lvl="1"/>
            <a:r>
              <a:rPr lang="sv-SE" dirty="0"/>
              <a:t>Abstrakt </a:t>
            </a:r>
          </a:p>
          <a:p>
            <a:pPr lvl="1"/>
            <a:r>
              <a:rPr lang="sv-SE" dirty="0"/>
              <a:t>Introduktion (med källhänvisning) </a:t>
            </a:r>
          </a:p>
          <a:p>
            <a:pPr lvl="1"/>
            <a:r>
              <a:rPr lang="sv-SE" dirty="0"/>
              <a:t>Material och Procedur </a:t>
            </a:r>
          </a:p>
          <a:p>
            <a:pPr lvl="1"/>
            <a:r>
              <a:rPr lang="sv-SE" dirty="0"/>
              <a:t>Observationer och Resultat </a:t>
            </a:r>
          </a:p>
          <a:p>
            <a:pPr lvl="1"/>
            <a:r>
              <a:rPr lang="sv-SE" dirty="0"/>
              <a:t>Diskussion </a:t>
            </a:r>
          </a:p>
          <a:p>
            <a:pPr lvl="1"/>
            <a:r>
              <a:rPr lang="sv-SE" dirty="0"/>
              <a:t>Sammanfattning </a:t>
            </a:r>
          </a:p>
          <a:p>
            <a:pPr lvl="1"/>
            <a:r>
              <a:rPr lang="sv-SE" dirty="0"/>
              <a:t>Källor (i APA format) </a:t>
            </a:r>
          </a:p>
        </p:txBody>
      </p:sp>
    </p:spTree>
    <p:extLst>
      <p:ext uri="{BB962C8B-B14F-4D97-AF65-F5344CB8AC3E}">
        <p14:creationId xmlns:p14="http://schemas.microsoft.com/office/powerpoint/2010/main" val="41849478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Blå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228</Words>
  <Application>Microsoft Office PowerPoint</Application>
  <PresentationFormat>Bredbild</PresentationFormat>
  <Paragraphs>54</Paragraphs>
  <Slides>7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7</vt:i4>
      </vt:variant>
    </vt:vector>
  </HeadingPairs>
  <TitlesOfParts>
    <vt:vector size="11" baseType="lpstr">
      <vt:lpstr>Aptos</vt:lpstr>
      <vt:lpstr>Aptos Display</vt:lpstr>
      <vt:lpstr>Arial</vt:lpstr>
      <vt:lpstr>Office-tema</vt:lpstr>
      <vt:lpstr>Kemi 1</vt:lpstr>
      <vt:lpstr>Att arbeta vetenskapligt </vt:lpstr>
      <vt:lpstr>Planering av ett experiment </vt:lpstr>
      <vt:lpstr>Planering av ett experiment </vt:lpstr>
      <vt:lpstr>Utföra experiment </vt:lpstr>
      <vt:lpstr>Dokumentera </vt:lpstr>
      <vt:lpstr>Labb Rapport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Fares Makki</dc:creator>
  <cp:lastModifiedBy>Fares Makki</cp:lastModifiedBy>
  <cp:revision>2</cp:revision>
  <dcterms:created xsi:type="dcterms:W3CDTF">2025-01-13T11:10:08Z</dcterms:created>
  <dcterms:modified xsi:type="dcterms:W3CDTF">2025-06-17T09:22:34Z</dcterms:modified>
</cp:coreProperties>
</file>